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22" r:id="rId2"/>
    <p:sldId id="323" r:id="rId3"/>
    <p:sldId id="293" r:id="rId4"/>
    <p:sldId id="262" r:id="rId5"/>
    <p:sldId id="260" r:id="rId6"/>
    <p:sldId id="341" r:id="rId7"/>
    <p:sldId id="328" r:id="rId8"/>
    <p:sldId id="324" r:id="rId9"/>
    <p:sldId id="274" r:id="rId10"/>
    <p:sldId id="329" r:id="rId11"/>
    <p:sldId id="333" r:id="rId12"/>
    <p:sldId id="335" r:id="rId13"/>
    <p:sldId id="339" r:id="rId14"/>
    <p:sldId id="332" r:id="rId15"/>
    <p:sldId id="280" r:id="rId16"/>
    <p:sldId id="337" r:id="rId17"/>
    <p:sldId id="318" r:id="rId18"/>
    <p:sldId id="340" r:id="rId19"/>
    <p:sldId id="325" r:id="rId20"/>
    <p:sldId id="334" r:id="rId21"/>
  </p:sldIdLst>
  <p:sldSz cx="12192000" cy="6858000"/>
  <p:notesSz cx="6858000" cy="9144000"/>
  <p:embeddedFontLst>
    <p:embeddedFont>
      <p:font typeface="Bahnschrift Light SemiCondensed" panose="020B0502040204020203" pitchFamily="34" charset="0"/>
      <p:regular r:id="rId22"/>
    </p:embeddedFont>
    <p:embeddedFont>
      <p:font typeface="Bahnschrift SemiBold" panose="020B0502040204020203" pitchFamily="34" charset="0"/>
      <p:bold r:id="rId23"/>
    </p:embeddedFont>
    <p:embeddedFont>
      <p:font typeface="Bahnschrift SemiBold SemiConden" panose="020B0502040204020203" pitchFamily="34" charset="0"/>
      <p:bold r:id="rId24"/>
    </p:embeddedFont>
    <p:embeddedFont>
      <p:font typeface="Bahnschrift SemiLight" panose="020B0502040204020203" pitchFamily="34" charset="0"/>
      <p:regular r:id="rId25"/>
    </p:embeddedFont>
    <p:embeddedFont>
      <p:font typeface="Bahnschrift SemiLight SemiConde" panose="020B0502040204020203" pitchFamily="3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  <p:embeddedFont>
      <p:font typeface="Keep Calm Med" panose="020B0604020202020204" charset="0"/>
      <p:regular r:id="rId37"/>
    </p:embeddedFont>
    <p:embeddedFont>
      <p:font typeface="Simplified Arabic Fixed" panose="02070309020205020404" pitchFamily="49" charset="-78"/>
      <p:regular r:id="rId38"/>
    </p:embeddedFont>
    <p:embeddedFont>
      <p:font typeface="Tahoma" panose="020B0604030504040204" pitchFamily="34" charset="0"/>
      <p:regular r:id="rId39"/>
      <p:bold r:id="rId40"/>
    </p:embeddedFont>
    <p:embeddedFont>
      <p:font typeface="Tw Cen MT Condensed Extra Bold" panose="020B0803020202020204" pitchFamily="34" charset="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A6A9"/>
    <a:srgbClr val="C84D64"/>
    <a:srgbClr val="EAAE54"/>
    <a:srgbClr val="2B2937"/>
    <a:srgbClr val="4968AB"/>
    <a:srgbClr val="42332C"/>
    <a:srgbClr val="60D5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1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4.sv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E7FAF-776E-442F-AB1C-42A9850611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539F7D-C4A0-4B19-927D-2CDC4061D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64465-A6A6-4190-A1DB-032DB129C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B3FBE-B145-497B-8247-580A6FFAC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BD344-D2FC-4303-B78F-E9B1AAD8A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17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B9AB2-1E8C-4782-BBBC-1A28811A7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2B862-96D4-49D9-BAA6-661B92B393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DF27E-2A4E-4C56-B3B8-1AE0551E7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6F416-7F19-44FE-885C-A45B194A3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38163-8037-44D5-BB12-0CA71F64D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88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314FF2-2518-4E74-9AE2-6AAC35B839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9BB035-0041-4C2B-8E6A-DFAD117030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7A6F0-2F37-41AC-BF6E-7F3BFCCAE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AB696-94F3-497B-9A8D-57FDB56EC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50710-ACAB-4FA3-BDBE-43F08122F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0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BB8E1-2821-472C-8B95-75691F9DA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B2494-D52B-4CE4-990B-D24CA28CD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A6A3C1-0AE4-4420-8C6E-C4F0EACA0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9014A-58D9-4B91-A839-BF9482126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4903DD-C379-452C-B66C-7148B526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53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EB63A-2475-4779-B39F-F4CDCFEBD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0352A-D871-460B-B549-7536B86C7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D4ABC-C431-4146-BC2A-33A5BD984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9CBD1-6FA0-4BB1-9838-1BFC3476F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8A29EA-6EFD-4BC3-8A3A-4C4185C0B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27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551CA-3D75-46D9-B7DB-1C9C4644E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6BB27-9D4F-48D8-A28D-8C79004E6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E76999-1A69-46AA-A0F0-7349586F1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914E5-81CF-4A10-8F0E-F6ECBD1A6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1A10F7-ED27-495E-9724-4564E7B53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D95C76-263B-4CF9-8057-8A84FF15B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6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1179B-382D-4C0E-A88B-03CE09C1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C151B-D1FE-4445-AEAA-9ADD59E85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A9D91-5006-44D4-B306-32CBAB421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4CEB2A-D734-4432-B97A-641504C9E4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2A7FDF-6931-4883-89A3-676A0647C3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48A2BD-A34C-4AED-8645-4AB0DE12B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B59FB1-79EA-40B1-A2BB-DC058BA51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4DDA32-B33B-41E5-B4C7-2878484EC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3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BE9B5-F753-4ABF-9F2C-B2F247898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1C94B3-98DB-4428-B5AF-4E6B8721E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4554C2-82BC-4C05-905C-F517F9E50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0CE90-B95D-4F36-9A99-7078560A3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08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910CA8-9909-422E-8F1C-562355B93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94CC3F-37BF-4CDF-9567-0E8673191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A15C0-692B-43FF-B6B4-18CA353F8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721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C0BA4-70AD-4546-BA05-C22D7C829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1A23F-7F86-432A-87B4-61BEFDB86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85D3C4-DE08-46AD-88A5-72921262A1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14303-0315-4A78-BEFC-6267A091F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C1A998-F955-45FC-95DC-8F1CC6018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883A63-E25F-42A7-9745-59BBF358A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069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139DF-75DC-4F82-9811-B52699704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269C90-94FF-4DA6-981A-B7A43DFBFB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D34D2-A8AB-49EC-B3ED-2D3681B58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F25959-6F1B-4F14-9D5B-851B3C94A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BE098-EEF2-4BBA-86B2-AA3636BBA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4323AB-076E-4C57-92AF-A959AD480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9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2AB97E-716F-47F4-82DC-46C5F9CB2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10D51-5C6D-4E7D-BC02-C893A1C99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F282E-55C9-443F-A5D6-A803A5243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DCCED-5EF8-4F64-826F-CCF67428E603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259C8-502E-4357-8C9E-C7434956C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4EAA9-6FE4-44E8-AD34-8D62C173C6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AD352-7273-41DE-A1D9-01A60A75F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533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5713ECB-0123-4CD4-A697-184F6967A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805" y="1151843"/>
            <a:ext cx="4423268" cy="33312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7DC3827-090A-445F-891B-C1657D9A30AA}"/>
              </a:ext>
            </a:extLst>
          </p:cNvPr>
          <p:cNvSpPr txBox="1"/>
          <p:nvPr/>
        </p:nvSpPr>
        <p:spPr>
          <a:xfrm>
            <a:off x="3638838" y="1813517"/>
            <a:ext cx="14688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rgbClr val="C84D64"/>
                </a:solidFill>
                <a:latin typeface="Consolas" panose="020B0609020204030204" pitchFamily="49" charset="0"/>
              </a:rPr>
              <a:t>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44E270-AB95-4B7E-9E6D-BCBBCB5ED701}"/>
              </a:ext>
            </a:extLst>
          </p:cNvPr>
          <p:cNvSpPr/>
          <p:nvPr/>
        </p:nvSpPr>
        <p:spPr>
          <a:xfrm>
            <a:off x="5313104" y="3763522"/>
            <a:ext cx="86433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Consolas" panose="020B0609020204030204" pitchFamily="49" charset="0"/>
              </a:rPr>
              <a:t>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B0D288-9286-4158-847D-30B4A77A3013}"/>
              </a:ext>
            </a:extLst>
          </p:cNvPr>
          <p:cNvSpPr/>
          <p:nvPr/>
        </p:nvSpPr>
        <p:spPr>
          <a:xfrm>
            <a:off x="3082628" y="4321850"/>
            <a:ext cx="582723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rgbClr val="92D050"/>
                </a:solidFill>
                <a:latin typeface="Consolas" panose="020B0609020204030204" pitchFamily="49" charset="0"/>
                <a:cs typeface="Simplified Arabic Fixed" panose="020B0604020202020204" pitchFamily="49" charset="-78"/>
              </a:rPr>
              <a:t>//Comments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B4E3C3-5782-46B1-A67F-D97031594069}"/>
              </a:ext>
            </a:extLst>
          </p:cNvPr>
          <p:cNvSpPr/>
          <p:nvPr/>
        </p:nvSpPr>
        <p:spPr>
          <a:xfrm>
            <a:off x="5107715" y="2090516"/>
            <a:ext cx="303961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>
                <a:latin typeface="Bahnschrift Light SemiCondensed" panose="020B0502040204020203" pitchFamily="34" charset="0"/>
              </a:rPr>
              <a:t>Comment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968E3C8-AF16-44F4-AC00-9AE8D8365CCB}"/>
              </a:ext>
            </a:extLst>
          </p:cNvPr>
          <p:cNvSpPr/>
          <p:nvPr/>
        </p:nvSpPr>
        <p:spPr>
          <a:xfrm>
            <a:off x="5027071" y="6021302"/>
            <a:ext cx="19383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Bahnschrift SemiLight SemiConde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(ok maybe more of a rant)</a:t>
            </a:r>
          </a:p>
        </p:txBody>
      </p:sp>
    </p:spTree>
    <p:extLst>
      <p:ext uri="{BB962C8B-B14F-4D97-AF65-F5344CB8AC3E}">
        <p14:creationId xmlns:p14="http://schemas.microsoft.com/office/powerpoint/2010/main" val="1152399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DD0FFCE9-C071-4FAC-B07F-6EC4C8A740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72" y="1510779"/>
            <a:ext cx="11663255" cy="191822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5567165-2FCF-4088-AEC5-8663E33BBFB6}"/>
              </a:ext>
            </a:extLst>
          </p:cNvPr>
          <p:cNvSpPr/>
          <p:nvPr/>
        </p:nvSpPr>
        <p:spPr>
          <a:xfrm>
            <a:off x="0" y="4242410"/>
            <a:ext cx="1219200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0" dirty="0">
                <a:solidFill>
                  <a:schemeClr val="tx1">
                    <a:alpha val="14000"/>
                  </a:schemeClr>
                </a:solidFill>
                <a:latin typeface="Bahnschrift SemiBold SemiConden" panose="020B0502040204020203" pitchFamily="34" charset="0"/>
              </a:rPr>
              <a:t>EXPLAIN WHY</a:t>
            </a:r>
          </a:p>
        </p:txBody>
      </p:sp>
    </p:spTree>
    <p:extLst>
      <p:ext uri="{BB962C8B-B14F-4D97-AF65-F5344CB8AC3E}">
        <p14:creationId xmlns:p14="http://schemas.microsoft.com/office/powerpoint/2010/main" val="57613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5567165-2FCF-4088-AEC5-8663E33BBFB6}"/>
              </a:ext>
            </a:extLst>
          </p:cNvPr>
          <p:cNvSpPr/>
          <p:nvPr/>
        </p:nvSpPr>
        <p:spPr>
          <a:xfrm>
            <a:off x="1264595" y="4281321"/>
            <a:ext cx="1219200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0" dirty="0">
                <a:solidFill>
                  <a:schemeClr val="tx1">
                    <a:alpha val="14000"/>
                  </a:schemeClr>
                </a:solidFill>
                <a:latin typeface="Bahnschrift SemiBold SemiConden" panose="020B0502040204020203" pitchFamily="34" charset="0"/>
              </a:rPr>
              <a:t>NOT  WHAT</a:t>
            </a:r>
          </a:p>
        </p:txBody>
      </p:sp>
      <p:pic>
        <p:nvPicPr>
          <p:cNvPr id="10" name="Picture 9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24592272-A148-4E35-AC39-7BC382B4B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13" y="1662554"/>
            <a:ext cx="11460174" cy="1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11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13E88F67-F11C-47C7-933B-81475EDE3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520" y="0"/>
            <a:ext cx="5361859" cy="7587496"/>
          </a:xfrm>
          <a:prstGeom prst="rect">
            <a:avLst/>
          </a:prstGeom>
        </p:spPr>
      </p:pic>
      <p:pic>
        <p:nvPicPr>
          <p:cNvPr id="4" name="Picture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B761F1DE-331C-4151-B027-7320B20552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5" b="2"/>
          <a:stretch/>
        </p:blipFill>
        <p:spPr>
          <a:xfrm>
            <a:off x="0" y="77821"/>
            <a:ext cx="8949447" cy="6863475"/>
          </a:xfrm>
          <a:custGeom>
            <a:avLst/>
            <a:gdLst>
              <a:gd name="connsiteX0" fmla="*/ 0 w 9141744"/>
              <a:gd name="connsiteY0" fmla="*/ 0 h 6863485"/>
              <a:gd name="connsiteX1" fmla="*/ 5963051 w 9141744"/>
              <a:gd name="connsiteY1" fmla="*/ 0 h 6863485"/>
              <a:gd name="connsiteX2" fmla="*/ 9141744 w 9141744"/>
              <a:gd name="connsiteY2" fmla="*/ 6863485 h 6863485"/>
              <a:gd name="connsiteX3" fmla="*/ 0 w 9141744"/>
              <a:gd name="connsiteY3" fmla="*/ 6863485 h 6863485"/>
              <a:gd name="connsiteX4" fmla="*/ 0 w 9141744"/>
              <a:gd name="connsiteY4" fmla="*/ 0 h 686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02244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68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5D8D48-D4C0-429B-A618-26F3A780EF77}"/>
              </a:ext>
            </a:extLst>
          </p:cNvPr>
          <p:cNvSpPr txBox="1"/>
          <p:nvPr/>
        </p:nvSpPr>
        <p:spPr>
          <a:xfrm>
            <a:off x="2828502" y="2408154"/>
            <a:ext cx="1206766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ALL</a:t>
            </a:r>
            <a:r>
              <a:rPr lang="en-US" sz="12000" dirty="0">
                <a:latin typeface="Tw Cen MT Condensed Extra Bold" panose="020B0803020202020204" pitchFamily="34" charset="0"/>
              </a:rPr>
              <a:t> BAD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67FF88-F3E2-4AF3-9E8E-5E6C447391F5}"/>
              </a:ext>
            </a:extLst>
          </p:cNvPr>
          <p:cNvSpPr txBox="1"/>
          <p:nvPr/>
        </p:nvSpPr>
        <p:spPr>
          <a:xfrm>
            <a:off x="2828502" y="1384210"/>
            <a:ext cx="5448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OK..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1C667F-C3CB-4CEA-BF7D-8D4B1570DE66}"/>
              </a:ext>
            </a:extLst>
          </p:cNvPr>
          <p:cNvSpPr txBox="1"/>
          <p:nvPr/>
        </p:nvSpPr>
        <p:spPr>
          <a:xfrm>
            <a:off x="2749078" y="1799709"/>
            <a:ext cx="647318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dirty="0">
                <a:latin typeface="Tw Cen MT Condensed Extra Bold" panose="020B0803020202020204" pitchFamily="34" charset="0"/>
              </a:rPr>
              <a:t>THEY’RE NOT</a:t>
            </a:r>
          </a:p>
        </p:txBody>
      </p:sp>
    </p:spTree>
    <p:extLst>
      <p:ext uri="{BB962C8B-B14F-4D97-AF65-F5344CB8AC3E}">
        <p14:creationId xmlns:p14="http://schemas.microsoft.com/office/powerpoint/2010/main" val="2890674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6C9571F0-02D7-4DEA-A0B9-FE0D2562B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342" y="1971758"/>
            <a:ext cx="8907315" cy="2914483"/>
          </a:xfrm>
          <a:prstGeom prst="rect">
            <a:avLst/>
          </a:prstGeom>
        </p:spPr>
      </p:pic>
      <p:pic>
        <p:nvPicPr>
          <p:cNvPr id="7" name="Picture 6" descr="A close up of a logo&#10;&#10;Description generated with high confidence">
            <a:extLst>
              <a:ext uri="{FF2B5EF4-FFF2-40B4-BE49-F238E27FC236}">
                <a16:creationId xmlns:a16="http://schemas.microsoft.com/office/drawing/2014/main" id="{6A7DE652-02F3-45C9-A3E5-64FCE246F5B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187" y="2791837"/>
            <a:ext cx="4435813" cy="443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94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F2C683-55B9-4B0F-9E8D-9577770632E5}"/>
              </a:ext>
            </a:extLst>
          </p:cNvPr>
          <p:cNvSpPr txBox="1"/>
          <p:nvPr/>
        </p:nvSpPr>
        <p:spPr>
          <a:xfrm>
            <a:off x="1680766" y="1797784"/>
            <a:ext cx="65163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rgbClr val="C84D64"/>
                </a:solidFill>
                <a:latin typeface="Tw Cen MT Condensed Extra Bold" panose="020B0803020202020204" pitchFamily="34" charset="0"/>
              </a:rPr>
              <a:t>IS THERE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D21109-01C0-4C22-8A72-8F69437EC1B5}"/>
              </a:ext>
            </a:extLst>
          </p:cNvPr>
          <p:cNvSpPr txBox="1"/>
          <p:nvPr/>
        </p:nvSpPr>
        <p:spPr>
          <a:xfrm>
            <a:off x="1680766" y="2676834"/>
            <a:ext cx="90060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DEMONSTRATABLE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B8D4BD-13C2-42CA-91E7-60156D19823F}"/>
              </a:ext>
            </a:extLst>
          </p:cNvPr>
          <p:cNvSpPr txBox="1"/>
          <p:nvPr/>
        </p:nvSpPr>
        <p:spPr>
          <a:xfrm>
            <a:off x="6855950" y="3610585"/>
            <a:ext cx="766171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rgbClr val="C84D64"/>
                </a:solidFill>
                <a:latin typeface="Tw Cen MT Condensed Extra Bold" panose="020B0803020202020204" pitchFamily="34" charset="0"/>
              </a:rPr>
              <a:t>VALUE?</a:t>
            </a:r>
          </a:p>
        </p:txBody>
      </p:sp>
    </p:spTree>
    <p:extLst>
      <p:ext uri="{BB962C8B-B14F-4D97-AF65-F5344CB8AC3E}">
        <p14:creationId xmlns:p14="http://schemas.microsoft.com/office/powerpoint/2010/main" val="317724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AE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F2C683-55B9-4B0F-9E8D-9577770632E5}"/>
              </a:ext>
            </a:extLst>
          </p:cNvPr>
          <p:cNvSpPr txBox="1"/>
          <p:nvPr/>
        </p:nvSpPr>
        <p:spPr>
          <a:xfrm>
            <a:off x="2067134" y="422435"/>
            <a:ext cx="651630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0" dirty="0">
                <a:solidFill>
                  <a:srgbClr val="2B2937"/>
                </a:solidFill>
                <a:latin typeface="Tw Cen MT Condensed Extra Bold" panose="020B0803020202020204" pitchFamily="34" charset="0"/>
              </a:rPr>
              <a:t>YOUR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D21109-01C0-4C22-8A72-8F69437EC1B5}"/>
              </a:ext>
            </a:extLst>
          </p:cNvPr>
          <p:cNvSpPr txBox="1"/>
          <p:nvPr/>
        </p:nvSpPr>
        <p:spPr>
          <a:xfrm>
            <a:off x="1218667" y="3540724"/>
            <a:ext cx="1082329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CODE SMELL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3CA12-E033-438B-8903-D3CD4C105014}"/>
              </a:ext>
            </a:extLst>
          </p:cNvPr>
          <p:cNvSpPr txBox="1"/>
          <p:nvPr/>
        </p:nvSpPr>
        <p:spPr>
          <a:xfrm>
            <a:off x="6225323" y="3075057"/>
            <a:ext cx="25651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COULD BE A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250286-B980-433C-AB32-5ED2BD8F68E8}"/>
              </a:ext>
            </a:extLst>
          </p:cNvPr>
          <p:cNvSpPr txBox="1"/>
          <p:nvPr/>
        </p:nvSpPr>
        <p:spPr>
          <a:xfrm>
            <a:off x="2067134" y="1579469"/>
            <a:ext cx="672331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0" dirty="0">
                <a:solidFill>
                  <a:srgbClr val="2B2937"/>
                </a:solidFill>
                <a:latin typeface="Tw Cen MT Condensed Extra Bold" panose="020B0803020202020204" pitchFamily="34" charset="0"/>
              </a:rPr>
              <a:t>COMMENT</a:t>
            </a:r>
            <a:endParaRPr lang="en-US" sz="13000" dirty="0"/>
          </a:p>
        </p:txBody>
      </p:sp>
    </p:spTree>
    <p:extLst>
      <p:ext uri="{BB962C8B-B14F-4D97-AF65-F5344CB8AC3E}">
        <p14:creationId xmlns:p14="http://schemas.microsoft.com/office/powerpoint/2010/main" val="3338826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in a yellow shirt&#10;&#10;Description generated with high confidence">
            <a:extLst>
              <a:ext uri="{FF2B5EF4-FFF2-40B4-BE49-F238E27FC236}">
                <a16:creationId xmlns:a16="http://schemas.microsoft.com/office/drawing/2014/main" id="{DDD77902-84EF-4777-A06F-DC33B982A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733" y="0"/>
            <a:ext cx="789410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491653-ADCD-4A7A-AEF7-95CC4B2ED0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778" y="1100819"/>
            <a:ext cx="8221222" cy="724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EFF2B7-F475-4540-A516-8199E45CE4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173" y="3528244"/>
            <a:ext cx="7394389" cy="29825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E627DA4-AF49-407C-9C5E-17AB778D88C2}"/>
              </a:ext>
            </a:extLst>
          </p:cNvPr>
          <p:cNvSpPr txBox="1"/>
          <p:nvPr/>
        </p:nvSpPr>
        <p:spPr>
          <a:xfrm>
            <a:off x="4669018" y="3609760"/>
            <a:ext cx="17955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+mj-lt"/>
              </a:rPr>
              <a:t>. . 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E7DA81-BC9B-45E8-9A21-31C78D53C56D}"/>
              </a:ext>
            </a:extLst>
          </p:cNvPr>
          <p:cNvSpPr/>
          <p:nvPr/>
        </p:nvSpPr>
        <p:spPr>
          <a:xfrm>
            <a:off x="-67733" y="0"/>
            <a:ext cx="3910157" cy="3194690"/>
          </a:xfrm>
          <a:prstGeom prst="rect">
            <a:avLst/>
          </a:prstGeom>
          <a:solidFill>
            <a:srgbClr val="2B29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rgbClr val="C84D64"/>
                </a:solidFill>
                <a:latin typeface="Bahnschrift SemiBold SemiConden" panose="020B0502040204020203" pitchFamily="34" charset="0"/>
              </a:rPr>
              <a:t>BEFORE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E20DAA-97E8-4751-A2EE-A2EAB83638D5}"/>
              </a:ext>
            </a:extLst>
          </p:cNvPr>
          <p:cNvSpPr/>
          <p:nvPr/>
        </p:nvSpPr>
        <p:spPr>
          <a:xfrm>
            <a:off x="-67733" y="3194690"/>
            <a:ext cx="3910158" cy="3663310"/>
          </a:xfrm>
          <a:prstGeom prst="rect">
            <a:avLst/>
          </a:prstGeom>
          <a:solidFill>
            <a:srgbClr val="2B29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rgbClr val="5FA6A9"/>
                </a:solidFill>
                <a:latin typeface="Bahnschrift SemiBold SemiConden" panose="020B0502040204020203" pitchFamily="34" charset="0"/>
              </a:rPr>
              <a:t>AFTER</a:t>
            </a:r>
            <a:endParaRPr lang="en-US" sz="4800" dirty="0">
              <a:solidFill>
                <a:srgbClr val="5FA6A9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606116-3ABC-4941-8FBE-5BE6C71EA567}"/>
              </a:ext>
            </a:extLst>
          </p:cNvPr>
          <p:cNvCxnSpPr>
            <a:cxnSpLocks/>
          </p:cNvCxnSpPr>
          <p:nvPr/>
        </p:nvCxnSpPr>
        <p:spPr>
          <a:xfrm>
            <a:off x="-67734" y="3194690"/>
            <a:ext cx="12259734" cy="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532772-35BE-453B-8157-47A94F642B18}"/>
              </a:ext>
            </a:extLst>
          </p:cNvPr>
          <p:cNvCxnSpPr>
            <a:cxnSpLocks/>
          </p:cNvCxnSpPr>
          <p:nvPr/>
        </p:nvCxnSpPr>
        <p:spPr>
          <a:xfrm flipH="1">
            <a:off x="8081389" y="5262665"/>
            <a:ext cx="1086367" cy="0"/>
          </a:xfrm>
          <a:prstGeom prst="straightConnector1">
            <a:avLst/>
          </a:prstGeom>
          <a:ln w="15875">
            <a:solidFill>
              <a:srgbClr val="5FA6A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FF7463D-DD6E-4B01-90FB-E79681B493C7}"/>
              </a:ext>
            </a:extLst>
          </p:cNvPr>
          <p:cNvSpPr txBox="1"/>
          <p:nvPr/>
        </p:nvSpPr>
        <p:spPr>
          <a:xfrm>
            <a:off x="9167756" y="5077999"/>
            <a:ext cx="2091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84D64"/>
                </a:solidFill>
                <a:latin typeface="Bahnschrift SemiLight" panose="020B0502040204020203" pitchFamily="34" charset="0"/>
              </a:rPr>
              <a:t>Original Method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A6AF169-D41A-4E6E-BC49-A4A407A5661E}"/>
              </a:ext>
            </a:extLst>
          </p:cNvPr>
          <p:cNvCxnSpPr>
            <a:cxnSpLocks/>
          </p:cNvCxnSpPr>
          <p:nvPr/>
        </p:nvCxnSpPr>
        <p:spPr>
          <a:xfrm>
            <a:off x="7483138" y="4753238"/>
            <a:ext cx="1196502" cy="13199"/>
          </a:xfrm>
          <a:prstGeom prst="line">
            <a:avLst/>
          </a:prstGeom>
          <a:ln w="15875">
            <a:solidFill>
              <a:srgbClr val="5FA6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B82C6A4-5C47-44D7-ABFC-A38F80B4A160}"/>
              </a:ext>
            </a:extLst>
          </p:cNvPr>
          <p:cNvCxnSpPr>
            <a:cxnSpLocks/>
          </p:cNvCxnSpPr>
          <p:nvPr/>
        </p:nvCxnSpPr>
        <p:spPr>
          <a:xfrm>
            <a:off x="7483138" y="4838971"/>
            <a:ext cx="1196502" cy="13199"/>
          </a:xfrm>
          <a:prstGeom prst="line">
            <a:avLst/>
          </a:prstGeom>
          <a:ln w="15875">
            <a:solidFill>
              <a:srgbClr val="5FA6A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4F1A98-3771-49D1-9FDB-6A017F4E418D}"/>
              </a:ext>
            </a:extLst>
          </p:cNvPr>
          <p:cNvCxnSpPr>
            <a:cxnSpLocks/>
          </p:cNvCxnSpPr>
          <p:nvPr/>
        </p:nvCxnSpPr>
        <p:spPr>
          <a:xfrm flipH="1">
            <a:off x="8807595" y="3719786"/>
            <a:ext cx="1086367" cy="0"/>
          </a:xfrm>
          <a:prstGeom prst="straightConnector1">
            <a:avLst/>
          </a:prstGeom>
          <a:ln w="15875">
            <a:solidFill>
              <a:srgbClr val="5FA6A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59E2A94-6F8C-471A-9B85-C9FAD1CDE8C2}"/>
              </a:ext>
            </a:extLst>
          </p:cNvPr>
          <p:cNvSpPr txBox="1"/>
          <p:nvPr/>
        </p:nvSpPr>
        <p:spPr>
          <a:xfrm>
            <a:off x="9893962" y="3535120"/>
            <a:ext cx="2091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84D64"/>
                </a:solidFill>
                <a:latin typeface="Bahnschrift SemiLight" panose="020B0502040204020203" pitchFamily="34" charset="0"/>
              </a:rPr>
              <a:t>New Call</a:t>
            </a:r>
          </a:p>
        </p:txBody>
      </p:sp>
    </p:spTree>
    <p:extLst>
      <p:ext uri="{BB962C8B-B14F-4D97-AF65-F5344CB8AC3E}">
        <p14:creationId xmlns:p14="http://schemas.microsoft.com/office/powerpoint/2010/main" val="119567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1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 trans="59000" intensity="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E8B2234-3809-473B-98F9-C9602C7C4A33}"/>
              </a:ext>
            </a:extLst>
          </p:cNvPr>
          <p:cNvSpPr txBox="1"/>
          <p:nvPr/>
        </p:nvSpPr>
        <p:spPr>
          <a:xfrm>
            <a:off x="6096000" y="5020189"/>
            <a:ext cx="8145294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800" dirty="0">
                <a:ln w="25400">
                  <a:solidFill>
                    <a:schemeClr val="tx2">
                      <a:lumMod val="50000"/>
                    </a:schemeClr>
                  </a:solidFill>
                  <a:miter lim="800000"/>
                </a:ln>
                <a:solidFill>
                  <a:schemeClr val="bg1"/>
                </a:solidFill>
                <a:latin typeface="Bahnschrift SemiBold SemiConden" panose="020B0502040204020203" pitchFamily="34" charset="0"/>
              </a:rPr>
              <a:t>CLEAN 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F88565-2F4F-4F0B-9AF7-DD68EF40CAED}"/>
              </a:ext>
            </a:extLst>
          </p:cNvPr>
          <p:cNvSpPr txBox="1"/>
          <p:nvPr/>
        </p:nvSpPr>
        <p:spPr>
          <a:xfrm>
            <a:off x="7671882" y="6143573"/>
            <a:ext cx="8145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n w="25400">
                  <a:solidFill>
                    <a:schemeClr val="tx2">
                      <a:lumMod val="50000"/>
                    </a:schemeClr>
                  </a:solidFill>
                  <a:miter lim="800000"/>
                </a:ln>
                <a:solidFill>
                  <a:schemeClr val="bg1"/>
                </a:solidFill>
                <a:latin typeface="Bahnschrift SemiBold" panose="020B0502040204020203" pitchFamily="34" charset="0"/>
              </a:rPr>
              <a:t>ROBERT C. MARTIN</a:t>
            </a:r>
          </a:p>
        </p:txBody>
      </p:sp>
    </p:spTree>
    <p:extLst>
      <p:ext uri="{BB962C8B-B14F-4D97-AF65-F5344CB8AC3E}">
        <p14:creationId xmlns:p14="http://schemas.microsoft.com/office/powerpoint/2010/main" val="1924226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ns face&#10;&#10;Description generated with high confidence">
            <a:extLst>
              <a:ext uri="{FF2B5EF4-FFF2-40B4-BE49-F238E27FC236}">
                <a16:creationId xmlns:a16="http://schemas.microsoft.com/office/drawing/2014/main" id="{9A47DE40-A013-44BE-9B16-2F2F167C6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950" y="-456759"/>
            <a:ext cx="5792099" cy="816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67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E8D8810-75FC-46C3-979F-C976A1D296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707" y="-553800"/>
            <a:ext cx="6230586" cy="885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02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B52D02-0FC0-4CE8-935E-C15B61AED73A}"/>
              </a:ext>
            </a:extLst>
          </p:cNvPr>
          <p:cNvSpPr txBox="1"/>
          <p:nvPr/>
        </p:nvSpPr>
        <p:spPr>
          <a:xfrm>
            <a:off x="1401807" y="1915560"/>
            <a:ext cx="1045334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JUST </a:t>
            </a:r>
            <a:r>
              <a:rPr lang="en-US" sz="10000" dirty="0">
                <a:solidFill>
                  <a:srgbClr val="C84D64"/>
                </a:solidFill>
                <a:latin typeface="Tw Cen MT Condensed Extra Bold" panose="020B0803020202020204" pitchFamily="34" charset="0"/>
              </a:rPr>
              <a:t>(DON’T) </a:t>
            </a:r>
            <a:r>
              <a:rPr lang="en-US" sz="10000" dirty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DO IT</a:t>
            </a:r>
          </a:p>
        </p:txBody>
      </p:sp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125E3FD-B3A1-43A8-ADDE-EB33F58D0FF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489" y="4148599"/>
            <a:ext cx="5129463" cy="184660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852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AE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Head with Gears">
            <a:extLst>
              <a:ext uri="{FF2B5EF4-FFF2-40B4-BE49-F238E27FC236}">
                <a16:creationId xmlns:a16="http://schemas.microsoft.com/office/drawing/2014/main" id="{0A62D8E8-5359-46CD-B43C-B98D4652D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90631" y="2115365"/>
            <a:ext cx="3010729" cy="30107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1C747B-EAF2-4071-9B1A-D7DCB3332D26}"/>
              </a:ext>
            </a:extLst>
          </p:cNvPr>
          <p:cNvSpPr txBox="1"/>
          <p:nvPr/>
        </p:nvSpPr>
        <p:spPr>
          <a:xfrm>
            <a:off x="3904419" y="2928233"/>
            <a:ext cx="43831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Bahnschrift SemiLight SemiConde" panose="020B0502040204020203" pitchFamily="34" charset="0"/>
              </a:rPr>
              <a:t>The proper use of comments is to compensate our failure to express ourselves in code</a:t>
            </a:r>
            <a:endParaRPr lang="en-US" sz="2800" dirty="0">
              <a:solidFill>
                <a:srgbClr val="2B2937"/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6A0B09-4CAC-4B63-938F-844D62FBC613}"/>
              </a:ext>
            </a:extLst>
          </p:cNvPr>
          <p:cNvSpPr txBox="1"/>
          <p:nvPr/>
        </p:nvSpPr>
        <p:spPr>
          <a:xfrm>
            <a:off x="3446395" y="6074534"/>
            <a:ext cx="529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B2937"/>
                </a:solidFill>
                <a:latin typeface="Keep Calm Med" pitchFamily="2" charset="0"/>
              </a:rPr>
              <a:t>UNCLE BOB</a:t>
            </a:r>
          </a:p>
        </p:txBody>
      </p:sp>
    </p:spTree>
    <p:extLst>
      <p:ext uri="{BB962C8B-B14F-4D97-AF65-F5344CB8AC3E}">
        <p14:creationId xmlns:p14="http://schemas.microsoft.com/office/powerpoint/2010/main" val="2004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BFBA83B-8DF5-4A5E-92D8-67DC67071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02" y="347874"/>
            <a:ext cx="8125959" cy="205768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4C201E5-7266-4031-AA32-EAFF29A6B3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4080" y="5221705"/>
            <a:ext cx="2181727" cy="1636295"/>
          </a:xfrm>
          <a:prstGeom prst="rect">
            <a:avLst/>
          </a:prstGeom>
        </p:spPr>
      </p:pic>
      <p:sp>
        <p:nvSpPr>
          <p:cNvPr id="30" name="Flowchart: Alternate Process 29">
            <a:extLst>
              <a:ext uri="{FF2B5EF4-FFF2-40B4-BE49-F238E27FC236}">
                <a16:creationId xmlns:a16="http://schemas.microsoft.com/office/drawing/2014/main" id="{385E6393-3828-4725-9F72-E1D87D915A38}"/>
              </a:ext>
            </a:extLst>
          </p:cNvPr>
          <p:cNvSpPr/>
          <p:nvPr/>
        </p:nvSpPr>
        <p:spPr>
          <a:xfrm>
            <a:off x="4894198" y="2405561"/>
            <a:ext cx="6190154" cy="3258678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40C0FF2-D894-4418-A062-BB89A554AF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002" y="4034900"/>
            <a:ext cx="5334744" cy="122889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5EA8431-C043-4D9E-99CD-EC3B7C71590F}"/>
              </a:ext>
            </a:extLst>
          </p:cNvPr>
          <p:cNvSpPr txBox="1"/>
          <p:nvPr/>
        </p:nvSpPr>
        <p:spPr>
          <a:xfrm>
            <a:off x="5272002" y="2767939"/>
            <a:ext cx="6498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looks like you are trying to write some comments. 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Did you mean..?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C4C98207-6CED-400A-92FD-A917E0861CB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86706" flipH="1">
            <a:off x="1873760" y="2540657"/>
            <a:ext cx="224790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1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0D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Gears">
            <a:extLst>
              <a:ext uri="{FF2B5EF4-FFF2-40B4-BE49-F238E27FC236}">
                <a16:creationId xmlns:a16="http://schemas.microsoft.com/office/drawing/2014/main" id="{74E64CB3-1524-4084-8E0C-7A2E3DBEA6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9818" y="2363297"/>
            <a:ext cx="2892357" cy="28923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1C747B-EAF2-4071-9B1A-D7DCB3332D26}"/>
              </a:ext>
            </a:extLst>
          </p:cNvPr>
          <p:cNvSpPr txBox="1"/>
          <p:nvPr/>
        </p:nvSpPr>
        <p:spPr>
          <a:xfrm>
            <a:off x="3326079" y="2901535"/>
            <a:ext cx="52992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Bahnschrift SemiLight SemiConde" panose="020B0502040204020203" pitchFamily="34" charset="0"/>
              </a:rPr>
              <a:t>If the source code needs comments, it either means that it does not respect coding standards or it is too complex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6A0B09-4CAC-4B63-938F-844D62FBC613}"/>
              </a:ext>
            </a:extLst>
          </p:cNvPr>
          <p:cNvSpPr txBox="1"/>
          <p:nvPr/>
        </p:nvSpPr>
        <p:spPr>
          <a:xfrm>
            <a:off x="3446395" y="6074534"/>
            <a:ext cx="529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Keep Calm Med" pitchFamily="2" charset="0"/>
              </a:rPr>
              <a:t>SONARQUBE</a:t>
            </a:r>
          </a:p>
        </p:txBody>
      </p:sp>
    </p:spTree>
    <p:extLst>
      <p:ext uri="{BB962C8B-B14F-4D97-AF65-F5344CB8AC3E}">
        <p14:creationId xmlns:p14="http://schemas.microsoft.com/office/powerpoint/2010/main" val="385498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74B459-BED7-47EB-80AB-9DB16C790C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98" y="756864"/>
            <a:ext cx="10240804" cy="534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20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AE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Fire">
            <a:extLst>
              <a:ext uri="{FF2B5EF4-FFF2-40B4-BE49-F238E27FC236}">
                <a16:creationId xmlns:a16="http://schemas.microsoft.com/office/drawing/2014/main" id="{EA1CF1D3-D0C0-4F12-BB9E-FDC01552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17911" y="2242645"/>
            <a:ext cx="2756170" cy="27561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1C747B-EAF2-4071-9B1A-D7DCB3332D26}"/>
              </a:ext>
            </a:extLst>
          </p:cNvPr>
          <p:cNvSpPr txBox="1"/>
          <p:nvPr/>
        </p:nvSpPr>
        <p:spPr>
          <a:xfrm>
            <a:off x="3904419" y="3143676"/>
            <a:ext cx="43831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Bahnschrift SemiLight SemiConde" panose="020B0502040204020203" pitchFamily="34" charset="0"/>
              </a:rPr>
              <a:t>Inaccurate comments are far worse than no comments at all</a:t>
            </a:r>
            <a:endParaRPr lang="en-US" sz="2800" dirty="0">
              <a:solidFill>
                <a:srgbClr val="2B2937"/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6A0B09-4CAC-4B63-938F-844D62FBC613}"/>
              </a:ext>
            </a:extLst>
          </p:cNvPr>
          <p:cNvSpPr txBox="1"/>
          <p:nvPr/>
        </p:nvSpPr>
        <p:spPr>
          <a:xfrm>
            <a:off x="3446395" y="6074534"/>
            <a:ext cx="529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B2937"/>
                </a:solidFill>
                <a:latin typeface="Keep Calm Med" pitchFamily="2" charset="0"/>
              </a:rPr>
              <a:t>UNCLE BOB</a:t>
            </a:r>
          </a:p>
        </p:txBody>
      </p:sp>
    </p:spTree>
    <p:extLst>
      <p:ext uri="{BB962C8B-B14F-4D97-AF65-F5344CB8AC3E}">
        <p14:creationId xmlns:p14="http://schemas.microsoft.com/office/powerpoint/2010/main" val="69546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FDF19E-67EE-4BE5-B1CE-1EBE7B822EE0}"/>
              </a:ext>
            </a:extLst>
          </p:cNvPr>
          <p:cNvSpPr/>
          <p:nvPr/>
        </p:nvSpPr>
        <p:spPr>
          <a:xfrm>
            <a:off x="-67735" y="2484558"/>
            <a:ext cx="12382951" cy="2430247"/>
          </a:xfrm>
          <a:prstGeom prst="rect">
            <a:avLst/>
          </a:prstGeom>
          <a:solidFill>
            <a:srgbClr val="2B293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AFB9C9F-B6AC-4B20-9F70-8373C3BEF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817" y="167206"/>
            <a:ext cx="5930630" cy="1957572"/>
          </a:xfrm>
          <a:prstGeom prst="rect">
            <a:avLst/>
          </a:prstGeom>
        </p:spPr>
      </p:pic>
      <p:pic>
        <p:nvPicPr>
          <p:cNvPr id="8" name="Picture 7" descr="A close up of a logo&#10;&#10;Description generated with high confidence">
            <a:extLst>
              <a:ext uri="{FF2B5EF4-FFF2-40B4-BE49-F238E27FC236}">
                <a16:creationId xmlns:a16="http://schemas.microsoft.com/office/drawing/2014/main" id="{7F099225-422F-4492-9C07-6192E5A2E6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03" y="5837181"/>
            <a:ext cx="11877473" cy="733711"/>
          </a:xfrm>
          <a:prstGeom prst="rect">
            <a:avLst/>
          </a:prstGeom>
        </p:spPr>
      </p:pic>
      <p:pic>
        <p:nvPicPr>
          <p:cNvPr id="7" name="Graphic 6" descr="Trophy">
            <a:extLst>
              <a:ext uri="{FF2B5EF4-FFF2-40B4-BE49-F238E27FC236}">
                <a16:creationId xmlns:a16="http://schemas.microsoft.com/office/drawing/2014/main" id="{86CAA1A5-5FF8-4964-B188-481E9F7CC2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27154" y="2564943"/>
            <a:ext cx="2269957" cy="2269957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BE75DD-6D83-488F-B25E-7A5299B24F49}"/>
              </a:ext>
            </a:extLst>
          </p:cNvPr>
          <p:cNvCxnSpPr>
            <a:cxnSpLocks/>
          </p:cNvCxnSpPr>
          <p:nvPr/>
        </p:nvCxnSpPr>
        <p:spPr>
          <a:xfrm>
            <a:off x="-67734" y="4915206"/>
            <a:ext cx="12259734" cy="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2C21A32-E43D-4009-ACBE-A2D6620BFA2D}"/>
              </a:ext>
            </a:extLst>
          </p:cNvPr>
          <p:cNvCxnSpPr>
            <a:cxnSpLocks/>
          </p:cNvCxnSpPr>
          <p:nvPr/>
        </p:nvCxnSpPr>
        <p:spPr>
          <a:xfrm>
            <a:off x="-67734" y="2484558"/>
            <a:ext cx="12259734" cy="8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61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16B7613-2057-4C72-8576-3DAD6F9E3110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A908F9-D28F-4165-9A76-47A9EF1FD33C}"/>
              </a:ext>
            </a:extLst>
          </p:cNvPr>
          <p:cNvSpPr txBox="1"/>
          <p:nvPr/>
        </p:nvSpPr>
        <p:spPr>
          <a:xfrm>
            <a:off x="1269505" y="2643499"/>
            <a:ext cx="3310522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WHAT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0FE721-D53B-4D8F-927A-C32A9605DCF4}"/>
              </a:ext>
            </a:extLst>
          </p:cNvPr>
          <p:cNvSpPr txBox="1"/>
          <p:nvPr/>
        </p:nvSpPr>
        <p:spPr>
          <a:xfrm>
            <a:off x="7778882" y="2643499"/>
            <a:ext cx="2560316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0" dirty="0">
                <a:latin typeface="Bahnschrift SemiBold SemiConden" panose="020B0502040204020203" pitchFamily="34" charset="0"/>
              </a:rPr>
              <a:t>WHY</a:t>
            </a:r>
          </a:p>
        </p:txBody>
      </p:sp>
    </p:spTree>
    <p:extLst>
      <p:ext uri="{BB962C8B-B14F-4D97-AF65-F5344CB8AC3E}">
        <p14:creationId xmlns:p14="http://schemas.microsoft.com/office/powerpoint/2010/main" val="157097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125</Words>
  <Application>Microsoft Office PowerPoint</Application>
  <PresentationFormat>Widescreen</PresentationFormat>
  <Paragraphs>36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4" baseType="lpstr">
      <vt:lpstr>Bahnschrift SemiBold SemiConden</vt:lpstr>
      <vt:lpstr>Bahnschrift SemiLight SemiConde</vt:lpstr>
      <vt:lpstr>Bahnschrift Light SemiCondensed</vt:lpstr>
      <vt:lpstr>Calibri Light</vt:lpstr>
      <vt:lpstr>Arial</vt:lpstr>
      <vt:lpstr>Bahnschrift SemiBold</vt:lpstr>
      <vt:lpstr>Bahnschrift SemiLight</vt:lpstr>
      <vt:lpstr>Keep Calm Med</vt:lpstr>
      <vt:lpstr>Simplified Arabic Fixed</vt:lpstr>
      <vt:lpstr>Tahoma</vt:lpstr>
      <vt:lpstr>Calibri</vt:lpstr>
      <vt:lpstr>Tw Cen MT Condensed Extra Bold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Reese, John P</dc:creator>
  <cp:lastModifiedBy>Reese, John P</cp:lastModifiedBy>
  <cp:revision>19</cp:revision>
  <dcterms:created xsi:type="dcterms:W3CDTF">2018-10-19T13:08:36Z</dcterms:created>
  <dcterms:modified xsi:type="dcterms:W3CDTF">2018-10-19T18:18:02Z</dcterms:modified>
</cp:coreProperties>
</file>